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  <p:embeddedFont>
      <p:font typeface="PT Sans Narrow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4AB3E6F-EA50-4C54-971D-E74FB92AFB01}">
  <a:tblStyle styleId="{04AB3E6F-EA50-4C54-971D-E74FB92AFB01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TSansNarrow-regular.fntdata"/><Relationship Id="rId30" Type="http://schemas.openxmlformats.org/officeDocument/2006/relationships/font" Target="fonts/La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PTSansNarrow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7.png>
</file>

<file path=ppt/media/image21.png>
</file>

<file path=ppt/media/image22.png>
</file>

<file path=ppt/media/image23.png>
</file>

<file path=ppt/media/image4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575252990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575252990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57d6499b53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57d6499b5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57d6499b53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57d6499b53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5752529909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5752529909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5752529909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5752529909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57d6499b53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57d6499b53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5752529909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15752529909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57d6499b5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57d6499b5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57d6499b5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57d6499b5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575252990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575252990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575252990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575252990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575252990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575252990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5752529909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5752529909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5752529909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575252990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5752529909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5752529909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5" Type="http://schemas.openxmlformats.org/officeDocument/2006/relationships/image" Target="../media/image17.png"/><Relationship Id="rId6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1.png"/><Relationship Id="rId6" Type="http://schemas.openxmlformats.org/officeDocument/2006/relationships/hyperlink" Target="https://pr.to/5LK8YO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7000" y="190325"/>
            <a:ext cx="2261374" cy="226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6"/>
          <p:cNvSpPr txBox="1"/>
          <p:nvPr/>
        </p:nvSpPr>
        <p:spPr>
          <a:xfrm>
            <a:off x="650850" y="903775"/>
            <a:ext cx="4125300" cy="7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Product backlog</a:t>
            </a:r>
            <a:endParaRPr b="1" sz="32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91" name="Google Shape;291;p26"/>
          <p:cNvSpPr txBox="1"/>
          <p:nvPr/>
        </p:nvSpPr>
        <p:spPr>
          <a:xfrm>
            <a:off x="650850" y="1660075"/>
            <a:ext cx="3921300" cy="29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Ideia inicial:</a:t>
            </a:r>
            <a:endParaRPr sz="17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T Sans Narrow"/>
              <a:buChar char="●"/>
            </a:pPr>
            <a:r>
              <a:rPr lang="pt-BR" sz="17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Cadastro básico</a:t>
            </a:r>
            <a:endParaRPr sz="17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T Sans Narrow"/>
              <a:buChar char="●"/>
            </a:pPr>
            <a:r>
              <a:rPr lang="pt-BR" sz="17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Gerador de cupom brinde</a:t>
            </a:r>
            <a:endParaRPr sz="17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T Sans Narrow"/>
              <a:buChar char="●"/>
            </a:pPr>
            <a:r>
              <a:rPr lang="pt-BR" sz="17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Visualizador de Cupom</a:t>
            </a:r>
            <a:endParaRPr sz="17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T Sans Narrow"/>
              <a:buChar char="●"/>
            </a:pPr>
            <a:r>
              <a:rPr lang="pt-BR" sz="17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Categorias de produtos</a:t>
            </a:r>
            <a:endParaRPr sz="17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T Sans Narrow"/>
              <a:buChar char="●"/>
            </a:pPr>
            <a:r>
              <a:rPr lang="pt-BR" sz="17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Filtro de produtos</a:t>
            </a:r>
            <a:endParaRPr sz="17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T Sans Narrow"/>
              <a:buChar char="●"/>
            </a:pPr>
            <a:r>
              <a:rPr lang="pt-BR" sz="17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Cadastro completo</a:t>
            </a:r>
            <a:endParaRPr sz="17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T Sans Narrow"/>
              <a:buChar char="●"/>
            </a:pPr>
            <a:r>
              <a:rPr lang="pt-BR" sz="17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Notificações personalizadas</a:t>
            </a:r>
            <a:endParaRPr sz="17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T Sans Narrow"/>
              <a:buChar char="●"/>
            </a:pPr>
            <a:r>
              <a:rPr lang="pt-BR" sz="17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Versão desktop (Site)</a:t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292" name="Google Shape;29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8625" y="3602450"/>
            <a:ext cx="365750" cy="36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9600" y="3843325"/>
            <a:ext cx="365750" cy="36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8625" y="4209075"/>
            <a:ext cx="365750" cy="36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6425" y="202975"/>
            <a:ext cx="947049" cy="947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7"/>
          <p:cNvSpPr txBox="1"/>
          <p:nvPr/>
        </p:nvSpPr>
        <p:spPr>
          <a:xfrm>
            <a:off x="650850" y="903775"/>
            <a:ext cx="4125300" cy="7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Product backlog</a:t>
            </a:r>
            <a:endParaRPr b="1" sz="32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01" name="Google Shape;301;p27"/>
          <p:cNvSpPr txBox="1"/>
          <p:nvPr/>
        </p:nvSpPr>
        <p:spPr>
          <a:xfrm>
            <a:off x="650850" y="1660075"/>
            <a:ext cx="3921300" cy="20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Grupos de classificação:</a:t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graphicFrame>
        <p:nvGraphicFramePr>
          <p:cNvPr id="302" name="Google Shape;302;p27"/>
          <p:cNvGraphicFramePr/>
          <p:nvPr/>
        </p:nvGraphicFramePr>
        <p:xfrm>
          <a:off x="747075" y="2351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{04AB3E6F-EA50-4C54-971D-E74FB92AFB01}</a:tableStyleId>
              </a:tblPr>
              <a:tblGrid>
                <a:gridCol w="533400"/>
                <a:gridCol w="1543050"/>
                <a:gridCol w="533400"/>
                <a:gridCol w="704850"/>
                <a:gridCol w="714375"/>
              </a:tblGrid>
              <a:tr h="219075">
                <a:tc gridSpan="5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/>
                        <a:t>Product Backlog</a:t>
                      </a:r>
                      <a:endParaRPr b="1" sz="12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  <a:tr h="200025">
                <a:tc gridSpan="5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Projeto: Sistema de cupons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ID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História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Sprint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Estimativa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Prioridade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Cadastro básico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#1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Gerador de cupom brinde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#1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34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Visualizar cupom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#1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21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Categorias de produtos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#1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Filtro de produtos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#1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303" name="Google Shape;30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425" y="202975"/>
            <a:ext cx="947049" cy="947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8"/>
          <p:cNvSpPr txBox="1"/>
          <p:nvPr/>
        </p:nvSpPr>
        <p:spPr>
          <a:xfrm>
            <a:off x="650850" y="903775"/>
            <a:ext cx="4125300" cy="7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Product backlog</a:t>
            </a:r>
            <a:endParaRPr b="1" sz="32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09" name="Google Shape;309;p28"/>
          <p:cNvSpPr txBox="1"/>
          <p:nvPr/>
        </p:nvSpPr>
        <p:spPr>
          <a:xfrm>
            <a:off x="650850" y="1660075"/>
            <a:ext cx="3921300" cy="24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Grupos de classificação:</a:t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9250" lvl="0" marL="457200" rtl="0" algn="l"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T Sans Narrow"/>
              <a:buChar char="●"/>
            </a:pPr>
            <a:r>
              <a:rPr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Perfil do usuário</a:t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T Sans Narrow"/>
              <a:buChar char="●"/>
            </a:pPr>
            <a:r>
              <a:rPr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Gerenciamento de cupom</a:t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T Sans Narrow"/>
              <a:buChar char="●"/>
            </a:pPr>
            <a:r>
              <a:rPr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Recebimento de cupom</a:t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T Sans Narrow"/>
              <a:buChar char="●"/>
            </a:pPr>
            <a:r>
              <a:rPr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Filtro</a:t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T Sans Narrow"/>
              <a:buChar char="●"/>
            </a:pPr>
            <a:r>
              <a:rPr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Estrutura</a:t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T Sans Narrow"/>
              <a:buChar char="●"/>
            </a:pPr>
            <a:r>
              <a:rPr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Marketing</a:t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310" name="Google Shape;31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425" y="202975"/>
            <a:ext cx="947049" cy="947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9"/>
          <p:cNvSpPr txBox="1"/>
          <p:nvPr/>
        </p:nvSpPr>
        <p:spPr>
          <a:xfrm>
            <a:off x="650850" y="903775"/>
            <a:ext cx="4125300" cy="7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Sprint #1 - Versão 1.0.0</a:t>
            </a:r>
            <a:endParaRPr b="1" sz="32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16" name="Google Shape;316;p29"/>
          <p:cNvSpPr txBox="1"/>
          <p:nvPr/>
        </p:nvSpPr>
        <p:spPr>
          <a:xfrm>
            <a:off x="650850" y="1837925"/>
            <a:ext cx="3921300" cy="15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Features:</a:t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36550" lvl="0" marL="457200" rtl="0" algn="l"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T Sans Narrow"/>
              <a:buChar char="●"/>
            </a:pPr>
            <a:r>
              <a:rPr lang="pt-BR" sz="17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Cadastro completo</a:t>
            </a:r>
            <a:endParaRPr sz="17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T Sans Narrow"/>
              <a:buChar char="●"/>
            </a:pPr>
            <a:r>
              <a:rPr lang="pt-BR" sz="17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Notificações personalizadas</a:t>
            </a:r>
            <a:endParaRPr sz="17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T Sans Narrow"/>
              <a:buChar char="●"/>
            </a:pPr>
            <a:r>
              <a:rPr lang="pt-BR" sz="17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Versão desktop (Site)</a:t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highlight>
                <a:srgbClr val="FF0000"/>
              </a:highlight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317" name="Google Shape;31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28500" y="2288150"/>
            <a:ext cx="365750" cy="36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1150" y="2571750"/>
            <a:ext cx="365750" cy="36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32225" y="2870975"/>
            <a:ext cx="365750" cy="36575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29"/>
          <p:cNvSpPr txBox="1"/>
          <p:nvPr/>
        </p:nvSpPr>
        <p:spPr>
          <a:xfrm>
            <a:off x="650850" y="3370425"/>
            <a:ext cx="31152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T Sans Narrow"/>
              <a:buChar char="●"/>
            </a:pPr>
            <a:r>
              <a:rPr lang="pt-BR" sz="17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CI / CD</a:t>
            </a:r>
            <a:endParaRPr sz="17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T Sans Narrow"/>
              <a:buChar char="●"/>
            </a:pPr>
            <a:r>
              <a:rPr lang="pt-BR" sz="17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Lógica de negócio</a:t>
            </a:r>
            <a:endParaRPr sz="17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T Sans Narrow"/>
              <a:buChar char="●"/>
            </a:pPr>
            <a:r>
              <a:rPr lang="pt-BR" sz="17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Prioridades</a:t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highlight>
                <a:srgbClr val="FF0000"/>
              </a:highlight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321" name="Google Shape;321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26850" y="3370425"/>
            <a:ext cx="365750" cy="36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28500" y="3615375"/>
            <a:ext cx="365750" cy="36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91500" y="3981125"/>
            <a:ext cx="365750" cy="36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6425" y="202975"/>
            <a:ext cx="947049" cy="947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0"/>
          <p:cNvSpPr txBox="1"/>
          <p:nvPr/>
        </p:nvSpPr>
        <p:spPr>
          <a:xfrm>
            <a:off x="650850" y="903775"/>
            <a:ext cx="4125300" cy="7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Sprint #1 - Versão 1.0.0</a:t>
            </a:r>
            <a:endParaRPr b="1" sz="32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30" name="Google Shape;330;p30"/>
          <p:cNvSpPr txBox="1"/>
          <p:nvPr/>
        </p:nvSpPr>
        <p:spPr>
          <a:xfrm>
            <a:off x="650850" y="1837925"/>
            <a:ext cx="3921300" cy="9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T Sans Narrow"/>
              <a:buChar char="●"/>
            </a:pPr>
            <a:r>
              <a:rPr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filtro de pesquisa:</a:t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900" u="sng">
                <a:solidFill>
                  <a:schemeClr val="hlink"/>
                </a:solidFill>
                <a:latin typeface="PT Sans Narrow"/>
                <a:ea typeface="PT Sans Narrow"/>
                <a:cs typeface="PT Sans Narrow"/>
                <a:sym typeface="PT Sans Narrow"/>
                <a:hlinkClick action="ppaction://hlinkshowjump?jump=nextslide"/>
              </a:rPr>
              <a:t>mapa de empatia</a:t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331" name="Google Shape;33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425" y="202975"/>
            <a:ext cx="947049" cy="947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1"/>
          <p:cNvSpPr txBox="1"/>
          <p:nvPr/>
        </p:nvSpPr>
        <p:spPr>
          <a:xfrm>
            <a:off x="650850" y="903775"/>
            <a:ext cx="4125300" cy="7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337" name="Google Shape;33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0675" y="304050"/>
            <a:ext cx="5585074" cy="5585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6425" y="202975"/>
            <a:ext cx="947049" cy="947049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31"/>
          <p:cNvSpPr txBox="1"/>
          <p:nvPr/>
        </p:nvSpPr>
        <p:spPr>
          <a:xfrm>
            <a:off x="3124113" y="393725"/>
            <a:ext cx="2698200" cy="7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Mapa de empatia</a:t>
            </a:r>
            <a:endParaRPr b="1" sz="32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2"/>
          <p:cNvSpPr txBox="1"/>
          <p:nvPr/>
        </p:nvSpPr>
        <p:spPr>
          <a:xfrm>
            <a:off x="650850" y="903775"/>
            <a:ext cx="4125300" cy="7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Protótipo</a:t>
            </a:r>
            <a:endParaRPr b="1" sz="32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345" name="Google Shape;34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425" y="202975"/>
            <a:ext cx="947049" cy="947049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32"/>
          <p:cNvSpPr txBox="1"/>
          <p:nvPr/>
        </p:nvSpPr>
        <p:spPr>
          <a:xfrm>
            <a:off x="650850" y="1837925"/>
            <a:ext cx="2837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T Sans Narrow"/>
              <a:buChar char="●"/>
            </a:pPr>
            <a:r>
              <a:rPr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Construído com Proto.io</a:t>
            </a:r>
            <a:endParaRPr sz="37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grpSp>
        <p:nvGrpSpPr>
          <p:cNvPr id="347" name="Google Shape;347;p32"/>
          <p:cNvGrpSpPr/>
          <p:nvPr/>
        </p:nvGrpSpPr>
        <p:grpSpPr>
          <a:xfrm>
            <a:off x="1171925" y="2322800"/>
            <a:ext cx="1567475" cy="1883650"/>
            <a:chOff x="1171925" y="2322800"/>
            <a:chExt cx="1567475" cy="1883650"/>
          </a:xfrm>
        </p:grpSpPr>
        <p:pic>
          <p:nvPicPr>
            <p:cNvPr id="348" name="Google Shape;348;p3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171925" y="2322800"/>
              <a:ext cx="1567475" cy="15674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9" name="Google Shape;349;p32"/>
            <p:cNvSpPr txBox="1"/>
            <p:nvPr/>
          </p:nvSpPr>
          <p:spPr>
            <a:xfrm>
              <a:off x="1384163" y="3630450"/>
              <a:ext cx="1143000" cy="5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3200" u="sng">
                  <a:solidFill>
                    <a:schemeClr val="hlink"/>
                  </a:solidFill>
                  <a:latin typeface="PT Sans Narrow"/>
                  <a:ea typeface="PT Sans Narrow"/>
                  <a:cs typeface="PT Sans Narrow"/>
                  <a:sym typeface="PT Sans Narrow"/>
                  <a:hlinkClick r:id="rId6"/>
                </a:rPr>
                <a:t>DEMO</a:t>
              </a:r>
              <a:endParaRPr b="1" sz="3200">
                <a:solidFill>
                  <a:srgbClr val="E9B810"/>
                </a:solidFill>
                <a:latin typeface="PT Sans Narrow"/>
                <a:ea typeface="PT Sans Narrow"/>
                <a:cs typeface="PT Sans Narrow"/>
                <a:sym typeface="PT Sans Narrow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7000" y="190325"/>
            <a:ext cx="2261374" cy="2261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93050" y="1277150"/>
            <a:ext cx="2978950" cy="29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425" y="202975"/>
            <a:ext cx="947049" cy="947049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19"/>
          <p:cNvSpPr txBox="1"/>
          <p:nvPr/>
        </p:nvSpPr>
        <p:spPr>
          <a:xfrm>
            <a:off x="1488525" y="668625"/>
            <a:ext cx="2661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Squad Dev Agile</a:t>
            </a:r>
            <a:endParaRPr b="1" sz="32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1" name="Google Shape;241;p19"/>
          <p:cNvSpPr txBox="1"/>
          <p:nvPr/>
        </p:nvSpPr>
        <p:spPr>
          <a:xfrm>
            <a:off x="974175" y="1514625"/>
            <a:ext cx="1891500" cy="34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Team Scrum:</a:t>
            </a:r>
            <a:endParaRPr b="1"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Almir Lima</a:t>
            </a:r>
            <a:endParaRPr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Anderson Costa</a:t>
            </a:r>
            <a:endParaRPr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David Ferreira</a:t>
            </a:r>
            <a:endParaRPr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Fernando Nogueira</a:t>
            </a:r>
            <a:endParaRPr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João Luiz</a:t>
            </a:r>
            <a:endParaRPr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Shirley Souza</a:t>
            </a:r>
            <a:endParaRPr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pt-BR" sz="19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Sylvia Xavier</a:t>
            </a:r>
            <a:endParaRPr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2" name="Google Shape;242;p19"/>
          <p:cNvSpPr txBox="1"/>
          <p:nvPr/>
        </p:nvSpPr>
        <p:spPr>
          <a:xfrm>
            <a:off x="3060950" y="1514625"/>
            <a:ext cx="1803600" cy="8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P.O:</a:t>
            </a:r>
            <a:endParaRPr b="1"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Débora Almeida</a:t>
            </a:r>
            <a:endParaRPr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3060950" y="2475300"/>
            <a:ext cx="1803600" cy="8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S.M:</a:t>
            </a:r>
            <a:endParaRPr b="1"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Kelvya Thais</a:t>
            </a:r>
            <a:endParaRPr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/>
          <p:nvPr/>
        </p:nvSpPr>
        <p:spPr>
          <a:xfrm>
            <a:off x="1488525" y="668625"/>
            <a:ext cx="41253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Gestão do projeto:</a:t>
            </a:r>
            <a:endParaRPr b="1" sz="32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49" name="Google Shape;249;p20"/>
          <p:cNvSpPr txBox="1"/>
          <p:nvPr/>
        </p:nvSpPr>
        <p:spPr>
          <a:xfrm>
            <a:off x="974175" y="1514625"/>
            <a:ext cx="3597900" cy="29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Discord</a:t>
            </a:r>
            <a:endParaRPr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Teams</a:t>
            </a:r>
            <a:endParaRPr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WhatsApp</a:t>
            </a:r>
            <a:endParaRPr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Github</a:t>
            </a:r>
            <a:endParaRPr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Google Workspace</a:t>
            </a:r>
            <a:endParaRPr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Mural</a:t>
            </a:r>
            <a:endParaRPr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250" name="Google Shape;25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425" y="202975"/>
            <a:ext cx="947049" cy="947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1"/>
          <p:cNvSpPr txBox="1"/>
          <p:nvPr/>
        </p:nvSpPr>
        <p:spPr>
          <a:xfrm>
            <a:off x="819200" y="1682525"/>
            <a:ext cx="4398600" cy="15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“Um negócio que não rende nada além de dinheiro, é um mau negócio.”</a:t>
            </a:r>
            <a:endParaRPr b="1" sz="32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56" name="Google Shape;256;p21"/>
          <p:cNvSpPr txBox="1"/>
          <p:nvPr/>
        </p:nvSpPr>
        <p:spPr>
          <a:xfrm>
            <a:off x="819200" y="3468400"/>
            <a:ext cx="3597900" cy="4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</a:pPr>
            <a:r>
              <a:rPr lang="pt-BR" sz="19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HENRY FORD</a:t>
            </a:r>
            <a:endParaRPr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257" name="Google Shape;25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425" y="202975"/>
            <a:ext cx="947049" cy="947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2"/>
          <p:cNvSpPr txBox="1"/>
          <p:nvPr/>
        </p:nvSpPr>
        <p:spPr>
          <a:xfrm>
            <a:off x="688775" y="1258163"/>
            <a:ext cx="4125300" cy="10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O que vamos apresentar hoje?</a:t>
            </a:r>
            <a:endParaRPr b="1" sz="32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63" name="Google Shape;263;p22"/>
          <p:cNvSpPr txBox="1"/>
          <p:nvPr/>
        </p:nvSpPr>
        <p:spPr>
          <a:xfrm>
            <a:off x="840400" y="2418100"/>
            <a:ext cx="2229000" cy="13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PT Sans Narrow"/>
              <a:buChar char="●"/>
            </a:pPr>
            <a:r>
              <a:rPr lang="pt-BR" sz="19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O problema</a:t>
            </a:r>
            <a:endParaRPr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PT Sans Narrow"/>
              <a:buChar char="●"/>
            </a:pPr>
            <a:r>
              <a:rPr lang="pt-BR" sz="19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Sistema TIQUE</a:t>
            </a:r>
            <a:endParaRPr sz="19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T Sans Narrow"/>
              <a:buChar char="●"/>
            </a:pPr>
            <a:r>
              <a:rPr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Inovação</a:t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T Sans Narrow"/>
              <a:buChar char="●"/>
            </a:pPr>
            <a:r>
              <a:rPr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UX - Scrum</a:t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264" name="Google Shape;26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425" y="202975"/>
            <a:ext cx="947049" cy="947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3"/>
          <p:cNvSpPr txBox="1"/>
          <p:nvPr/>
        </p:nvSpPr>
        <p:spPr>
          <a:xfrm>
            <a:off x="650850" y="903775"/>
            <a:ext cx="4125300" cy="10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Personas</a:t>
            </a:r>
            <a:endParaRPr b="1" sz="32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70" name="Google Shape;270;p23"/>
          <p:cNvSpPr txBox="1"/>
          <p:nvPr/>
        </p:nvSpPr>
        <p:spPr>
          <a:xfrm>
            <a:off x="650850" y="1853575"/>
            <a:ext cx="3921300" cy="23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T Sans Narrow"/>
              <a:buChar char="●"/>
            </a:pPr>
            <a:r>
              <a:rPr b="1"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Ronaldo Borges:</a:t>
            </a:r>
            <a:endParaRPr b="1"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spcBef>
                <a:spcPts val="900"/>
              </a:spcBef>
              <a:spcAft>
                <a:spcPts val="900"/>
              </a:spcAft>
              <a:buNone/>
            </a:pPr>
            <a:r>
              <a:rPr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Um bancário e investidor bem sucedido profissional e financeiramente, que tem como preocupação proporcionar um bom futuro para seus filhos e administrar a qualidade do tempo gasto com sua família, seu trabalho formal e seus investimentos.</a:t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271" name="Google Shape;27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425" y="202975"/>
            <a:ext cx="947049" cy="947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4"/>
          <p:cNvSpPr txBox="1"/>
          <p:nvPr/>
        </p:nvSpPr>
        <p:spPr>
          <a:xfrm>
            <a:off x="650850" y="903775"/>
            <a:ext cx="4125300" cy="10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Personas</a:t>
            </a:r>
            <a:endParaRPr b="1" sz="32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77" name="Google Shape;277;p24"/>
          <p:cNvSpPr txBox="1"/>
          <p:nvPr/>
        </p:nvSpPr>
        <p:spPr>
          <a:xfrm>
            <a:off x="650850" y="1837925"/>
            <a:ext cx="3921300" cy="23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T Sans Narrow"/>
              <a:buChar char="●"/>
            </a:pPr>
            <a:r>
              <a:rPr b="1"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Tatiana Silva Mendes</a:t>
            </a:r>
            <a:r>
              <a:rPr b="1"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:</a:t>
            </a:r>
            <a:endParaRPr b="1"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spcBef>
                <a:spcPts val="900"/>
              </a:spcBef>
              <a:spcAft>
                <a:spcPts val="900"/>
              </a:spcAft>
              <a:buNone/>
            </a:pPr>
            <a:r>
              <a:rPr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Uma estudante em início de carreira, envolvida com causas sociais e que deseja contribuir e transformar o mundo. Se preocupa em alcançar uma estabilidade financeira e encontrar apoio político para ampliar seu poder de voz.</a:t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278" name="Google Shape;27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425" y="202975"/>
            <a:ext cx="947049" cy="947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5"/>
          <p:cNvSpPr txBox="1"/>
          <p:nvPr/>
        </p:nvSpPr>
        <p:spPr>
          <a:xfrm>
            <a:off x="650850" y="903775"/>
            <a:ext cx="4125300" cy="10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Personas</a:t>
            </a:r>
            <a:endParaRPr b="1" sz="32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84" name="Google Shape;284;p25"/>
          <p:cNvSpPr txBox="1"/>
          <p:nvPr/>
        </p:nvSpPr>
        <p:spPr>
          <a:xfrm>
            <a:off x="650850" y="1837925"/>
            <a:ext cx="3921300" cy="26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PT Sans Narrow"/>
              <a:buChar char="●"/>
            </a:pPr>
            <a:r>
              <a:rPr b="1"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Maria do Carmo</a:t>
            </a:r>
            <a:r>
              <a:rPr b="1"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:</a:t>
            </a:r>
            <a:endParaRPr b="1"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spcBef>
                <a:spcPts val="900"/>
              </a:spcBef>
              <a:spcAft>
                <a:spcPts val="900"/>
              </a:spcAft>
              <a:buNone/>
            </a:pPr>
            <a:r>
              <a:rPr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Uma senhora com dificuldades de locomoção que está se adaptando ao mundo virtual para adequar a sua necessidade de convívio social. Ela se preocupa e quer estar mais presente na vida de sua família e de seus </a:t>
            </a:r>
            <a:r>
              <a:rPr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amigos, mas</a:t>
            </a:r>
            <a:r>
              <a:rPr lang="pt-BR" sz="1900">
                <a:solidFill>
                  <a:schemeClr val="l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 tem dificuldade para lidar com sistemas muito robustos e complicados.</a:t>
            </a:r>
            <a:endParaRPr sz="1900">
              <a:solidFill>
                <a:schemeClr val="l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285" name="Google Shape;28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425" y="202975"/>
            <a:ext cx="947049" cy="947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